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4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8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6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6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1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8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3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0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1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150CA-2E65-4D1B-80DA-92C93A5C7180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B9B25-E979-4E87-87D8-AF59525EA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4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3844433" y="175980"/>
            <a:ext cx="7345680" cy="952500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algn="ctr" defTabSz="1097280">
              <a:spcBef>
                <a:spcPct val="0"/>
              </a:spcBef>
              <a:defRPr/>
            </a:pPr>
            <a:r>
              <a:rPr lang="en-US" sz="336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775223" y="1684199"/>
            <a:ext cx="8357436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r-Cyrl-RS" sz="288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Др сц. мед. </a:t>
            </a:r>
            <a:endParaRPr lang="sr-Cyrl-RS" sz="288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sr-Cyrl-RS" sz="288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доцент</a:t>
            </a:r>
            <a:endParaRPr lang="sr-Cyrl-RS" sz="288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18024" y="138941"/>
            <a:ext cx="689543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Доцент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ужу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научну</a:t>
            </a:r>
            <a:r>
              <a:rPr lang="sr-Latn-C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64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област    </a:t>
            </a:r>
          </a:p>
          <a:p>
            <a:endParaRPr lang="en-US" sz="264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43509195-D796-4D6C-901E-64D5A2E8AC40}"/>
              </a:ext>
            </a:extLst>
          </p:cNvPr>
          <p:cNvCxnSpPr>
            <a:cxnSpLocks/>
          </p:cNvCxnSpPr>
          <p:nvPr/>
        </p:nvCxnSpPr>
        <p:spPr>
          <a:xfrm flipH="1" flipV="1">
            <a:off x="4679262" y="2"/>
            <a:ext cx="20702" cy="1221500"/>
          </a:xfrm>
          <a:prstGeom prst="line">
            <a:avLst/>
          </a:prstGeom>
          <a:ln w="38100">
            <a:solidFill>
              <a:srgbClr val="3DB6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006522"/>
              </p:ext>
            </p:extLst>
          </p:nvPr>
        </p:nvGraphicFramePr>
        <p:xfrm>
          <a:off x="609603" y="2908830"/>
          <a:ext cx="10972799" cy="15123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0692"/>
                <a:gridCol w="2578955"/>
                <a:gridCol w="5117983"/>
                <a:gridCol w="1035169"/>
              </a:tblGrid>
              <a:tr h="471054">
                <a:tc rowSpan="4">
                  <a:txBody>
                    <a:bodyPr/>
                    <a:lstStyle/>
                    <a:p>
                      <a:pPr algn="ctr"/>
                      <a:r>
                        <a:rPr lang="sr-Cyrl-RS" sz="14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Реизбор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Педагошки рад</a:t>
                      </a:r>
                      <a:endParaRPr 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Оцена педагошког рада</a:t>
                      </a:r>
                      <a:endParaRPr lang="en-US" sz="12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804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8100" marB="381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sr-Cyrl-RS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Научноистраживачки</a:t>
                      </a:r>
                      <a:r>
                        <a:rPr lang="sr-Cyrl-RS" sz="12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r-Cyrl-RS" sz="12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рад</a:t>
                      </a:r>
                      <a:endParaRPr 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Укупан број </a:t>
                      </a:r>
                      <a:r>
                        <a:rPr lang="sr-Cyrl-RS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бодова </a:t>
                      </a:r>
                      <a:r>
                        <a:rPr lang="sr-Cyrl-RS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после избора у звање доцента</a:t>
                      </a:r>
                      <a:endParaRPr kumimoji="0" lang="sr-Cyrl-R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  <a:sym typeface="Wingdings 2" pitchFamily="18" charset="2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Cyrl-RS" sz="1200" b="0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0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Број</a:t>
                      </a:r>
                      <a:r>
                        <a:rPr kumimoji="0" lang="sr-Cyrl-RS" sz="1200" b="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kumimoji="0" lang="sr-Cyrl-RS" sz="1200" b="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основних бодова (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M10, М20, M31, М33, М40, M51-53, М80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,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М90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Cyrl-RS" sz="1200" b="0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Број радова у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часопис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има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категориј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е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М21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23</a:t>
                      </a:r>
                      <a:r>
                        <a:rPr kumimoji="0" lang="sr-Cyrl-R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  <a:sym typeface="Wingdings 2" pitchFamily="18" charset="2"/>
                        </a:rPr>
                        <a:t> </a:t>
                      </a:r>
                    </a:p>
                  </a:txBody>
                  <a:tcPr marL="109728" marR="109728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Cyrl-RS" sz="1200" b="0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9728" marR="109728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0857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2020-09-10T18:51:54Z</dcterms:created>
  <dcterms:modified xsi:type="dcterms:W3CDTF">2020-09-10T19:05:28Z</dcterms:modified>
</cp:coreProperties>
</file>